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trictFirstAndLastChars="0" embedTrueTypeFonts="1" autoCompressPictures="0">
  <p:sldMasterIdLst>
    <p:sldMasterId id="214748369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PT Sans Narrow" panose="020B0506020203020204" pitchFamily="34" charset="77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632"/>
  </p:normalViewPr>
  <p:slideViewPr>
    <p:cSldViewPr snapToGrid="0">
      <p:cViewPr varScale="1">
        <p:scale>
          <a:sx n="142" d="100"/>
          <a:sy n="142" d="100"/>
        </p:scale>
        <p:origin x="1320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c837bfb16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c837bfb16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c837bfb16_0_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c837bfb16_0_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c837bfb16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c837bfb16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c837bfb16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5c837bfb16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c837bfb16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c837bfb16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c837bfb16_0_4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c837bfb16_0_4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c837bfb16_0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c837bfb16_0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c837bfb16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c837bfb16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c837bfb16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c837bfb16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c837bfb16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c837bfb16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c837bfb16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c837bfb16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5c837bfb16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5c837bfb16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c837bfb16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c837bfb16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c837bfb16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c837bfb16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c837bfb16_0_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c837bfb16_0_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c837bfb16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c837bfb16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c837bfb16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c837bfb16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c837bfb16_0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c837bfb16_0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FE48A-8230-D746-979C-D4C192B867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4500" b="1">
                <a:solidFill>
                  <a:schemeClr val="tx1">
                    <a:lumMod val="90000"/>
                    <a:lumOff val="10000"/>
                  </a:schemeClr>
                </a:solidFill>
                <a:effectLst/>
              </a:defRPr>
            </a:lvl1pPr>
          </a:lstStyle>
          <a:p>
            <a:r>
              <a:rPr lang="en-US" dirty="0"/>
              <a:t>Click to edit Master title style</a:t>
            </a:r>
            <a:endParaRPr lang="fi-FI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3DA600-FDA9-FD48-BCC8-6A19E7B981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fi-FI"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D2BC476-ACDF-E34E-AEB5-EA3AA00786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01DD8111-BED1-A544-B239-C253D359E1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82444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E8C1BC-CF3C-4549-BC85-796201D45A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857250"/>
            <a:ext cx="4629150" cy="3538538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fi-FI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E355CCE-BFB8-8A42-8C38-C7345F638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374" y="330139"/>
            <a:ext cx="3055645" cy="922691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48170CA2-6CBD-4C42-9A4B-CA1E28CA5D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3374" y="1252830"/>
            <a:ext cx="3055645" cy="314891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C34A363-E1CA-F544-98FF-E9FBAD1712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A7B3A37-A146-D44D-AC8D-74E7654473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923540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C977C6B-9D98-BF4E-A2D3-283CE0457987}"/>
              </a:ext>
            </a:extLst>
          </p:cNvPr>
          <p:cNvSpPr/>
          <p:nvPr/>
        </p:nvSpPr>
        <p:spPr>
          <a:xfrm>
            <a:off x="8778035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8B2E2A-71FC-D94F-BE85-9B3919B79D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6680" y="1034447"/>
            <a:ext cx="7968670" cy="35982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4175021-096A-1C43-9A92-F46A760724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8B31F85-D271-1749-9AB9-E3EAFD9E30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6CB714D4-DB2E-B74B-A797-0757F17E2B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1318713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545E3AD-ADF1-AC4B-92B2-24A67D9273D1}"/>
              </a:ext>
            </a:extLst>
          </p:cNvPr>
          <p:cNvSpPr/>
          <p:nvPr/>
        </p:nvSpPr>
        <p:spPr>
          <a:xfrm rot="5400000">
            <a:off x="114666" y="211551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972030-752A-C748-A356-306A3594F6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870785"/>
            <a:ext cx="1971675" cy="376193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B19A2-B0DE-BA42-A619-D44E52CB91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0178" y="870785"/>
            <a:ext cx="5599196" cy="376193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855C2AED-A93F-D442-B1A2-64C6F424FE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-731052" y="2837662"/>
            <a:ext cx="2057400" cy="287836"/>
          </a:xfrm>
          <a:prstGeom prst="rect">
            <a:avLst/>
          </a:prstGeom>
        </p:spPr>
        <p:txBody>
          <a:bodyPr/>
          <a:lstStyle>
            <a:lvl1pPr algn="r">
              <a:defRPr sz="135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endParaRPr lang="fi-FI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F67CBAC-C733-D742-87E7-FE9DB20807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5400000">
            <a:off x="47444" y="4153322"/>
            <a:ext cx="500407" cy="28783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1496735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3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C646236-D1CB-B14F-9794-23EB1D6EDF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41CCEE7-88F9-6E44-9FDD-ED1C704F714B}"/>
              </a:ext>
            </a:extLst>
          </p:cNvPr>
          <p:cNvSpPr txBox="1">
            <a:spLocks/>
          </p:cNvSpPr>
          <p:nvPr userDrawn="1"/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1" i="0" u="none" strike="noStrike" cap="none">
                <a:solidFill>
                  <a:schemeClr val="bg1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1020411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16FF1F-67C7-9041-BB6B-84180443DF0A}"/>
              </a:ext>
            </a:extLst>
          </p:cNvPr>
          <p:cNvSpPr>
            <a:spLocks noGrp="1"/>
          </p:cNvSpPr>
          <p:nvPr>
            <p:ph type="dt" sz="half" idx="1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3C42206-8021-5744-8561-63D0B376CCF0}"/>
              </a:ext>
            </a:extLst>
          </p:cNvPr>
          <p:cNvSpPr txBox="1">
            <a:spLocks/>
          </p:cNvSpPr>
          <p:nvPr userDrawn="1"/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1" i="0" u="none" strike="noStrike" cap="none">
                <a:solidFill>
                  <a:schemeClr val="bg1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5553539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07345" y="2217317"/>
            <a:ext cx="8114400" cy="23769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4204D-D475-AF43-850C-311CDD3C9E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B1EAF82-8C93-B848-9514-48CD765BA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0866174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27059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506686" y="1152475"/>
            <a:ext cx="4075611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C0845C9-F264-1942-91E7-8C62BE56D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87B8AEB0-E7D6-4A46-852A-44BA24B7D23B}"/>
              </a:ext>
            </a:extLst>
          </p:cNvPr>
          <p:cNvSpPr txBox="1">
            <a:spLocks/>
          </p:cNvSpPr>
          <p:nvPr userDrawn="1"/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1" i="0" u="none" strike="noStrike" cap="none">
                <a:solidFill>
                  <a:schemeClr val="bg1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0860459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82712020-CAF8-E740-AF98-CB5178C93A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C9214799-78F0-A647-9065-4B69C742B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4108871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1_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F6279-5F87-F544-B5DE-4F23B70A4D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DEDB80F-4E42-5A4D-8501-2000123DA2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378558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C52588-6117-7744-BA81-5849A69876F8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C025CC-3A60-504F-9AB6-ED1896F37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1C0960E2-9410-FB41-9600-E647E7435AA1}"/>
              </a:ext>
            </a:extLst>
          </p:cNvPr>
          <p:cNvSpPr txBox="1">
            <a:spLocks/>
          </p:cNvSpPr>
          <p:nvPr userDrawn="1"/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600" b="1" i="0" u="none" strike="noStrike" cap="none">
                <a:solidFill>
                  <a:schemeClr val="bg1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713918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E8C9E4-01E5-AC45-95ED-F55A4DE0DC29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461A6-3BF3-5C4F-8D3A-A66A96DF5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680" y="1019122"/>
            <a:ext cx="7968670" cy="36136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281641A-9DDB-274F-AB5E-447C7F99F3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3C057C7C-7A8A-0748-94FA-93A5418F9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C15B0D51-C228-B542-B963-844EC17791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71975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3FCC478-1F94-7842-891A-06ECB5ABF294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207CD1-9810-EC41-92A7-6D715725E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398" y="1282304"/>
            <a:ext cx="7978190" cy="2139553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5FE87-A2CD-0040-8078-C008C10E7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2398" y="3442098"/>
            <a:ext cx="797819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DEE29AF-849D-B945-AC3E-503637D2E8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92B83E2-E57D-F04E-BDA0-AE2535D793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63192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F279FF-7692-8C4F-AFCD-65CF46852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6680" y="1148138"/>
            <a:ext cx="3968170" cy="3263504"/>
          </a:xfr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D31C9C-00BB-CC49-95BD-2F6CD9826C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7181" y="1148138"/>
            <a:ext cx="3968170" cy="326350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30A85E8-277F-C94F-88B1-A6E8203F4D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48FC721A-AB9F-AB49-A5E6-38AD992D9B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EAA34BD7-6C32-D84E-82B7-09D4BD702F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205569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large content bloc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34E8153-8CFC-AA4D-B848-A57EB21631D9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0711B53-B6F0-3643-8A11-E9086403D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6680" y="980810"/>
            <a:ext cx="3968170" cy="3597576"/>
          </a:xfrm>
        </p:spPr>
        <p:txBody>
          <a:bodyPr/>
          <a:lstStyle>
            <a:lvl1pPr marL="342900" indent="-342900">
              <a:buClr>
                <a:schemeClr val="accent2"/>
              </a:buClr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7156312-C5EF-C84D-9956-BC0E77218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7181" y="166811"/>
            <a:ext cx="3968170" cy="44115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3A09258-D6D6-1840-ABB3-B849D7FD31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0" y="166812"/>
            <a:ext cx="39681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32DB21A7-EAFA-5D4C-94EB-97844AA18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2EA72838-4567-7B48-9A53-463B172AEA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681390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B001E6B-0C8D-F840-9DCB-F0C3A9E95EF2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CF4CB4-043A-D044-893D-DB962367B7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4742" y="996134"/>
            <a:ext cx="3952248" cy="5402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B5E4EE-C85E-3049-B44D-1BFA47BEC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5933" y="1536345"/>
            <a:ext cx="3952248" cy="30484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8B1DF9-DBF3-8549-97ED-CBA63FF5FE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43638" y="996134"/>
            <a:ext cx="3971712" cy="5402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A3CEB4-15A9-0340-8CFC-FC26BD8310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44830" y="1536345"/>
            <a:ext cx="3971712" cy="304843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098F496-1701-524F-9289-7C278F66AC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C2F9F9E-B3AF-4C43-B5D0-2613734B9C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AB714661-A03D-6948-AB03-4078C9D85A6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2168027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EE383F7-3DE8-1345-A503-AFD28E98E93F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9EFF77C-35A3-374D-93FF-BB1B28027A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6681" y="166812"/>
            <a:ext cx="7968670" cy="813997"/>
          </a:xfrm>
          <a:prstGeom prst="rect">
            <a:avLst/>
          </a:prstGeom>
        </p:spPr>
        <p:txBody>
          <a:bodyPr/>
          <a:lstStyle/>
          <a:p>
            <a:r>
              <a:rPr lang="en-US" dirty="0" err="1"/>
              <a:t>Lisää</a:t>
            </a:r>
            <a:r>
              <a:rPr lang="en-US" dirty="0"/>
              <a:t> </a:t>
            </a:r>
            <a:r>
              <a:rPr lang="en-US" dirty="0" err="1"/>
              <a:t>tähän</a:t>
            </a:r>
            <a:r>
              <a:rPr lang="en-US" dirty="0"/>
              <a:t> </a:t>
            </a:r>
            <a:r>
              <a:rPr lang="en-US" dirty="0" err="1"/>
              <a:t>otsikko</a:t>
            </a:r>
            <a:endParaRPr lang="fi-FI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27D3A99-C639-7648-B597-0276EBA700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F315278-D403-E54A-BF42-8491AA3A0F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017800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88C918C-19FA-B54E-BC65-D90BD030F6F2}"/>
              </a:ext>
            </a:extLst>
          </p:cNvPr>
          <p:cNvSpPr/>
          <p:nvPr/>
        </p:nvSpPr>
        <p:spPr>
          <a:xfrm>
            <a:off x="8778036" y="330138"/>
            <a:ext cx="365965" cy="287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A6F10-E1A3-FD4A-BD0C-624FF6708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857250"/>
            <a:ext cx="4629150" cy="3538538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i-FI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DB811B4-5FE4-0B4C-AB79-94B5A39D0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374" y="330139"/>
            <a:ext cx="3055645" cy="922691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7C7B388-A443-4141-B7B8-6B7BA5711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3374" y="1252830"/>
            <a:ext cx="3055645" cy="314891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D97EDEC7-1BBD-6545-AC9A-90ADD4BEBE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80140" y="4765516"/>
            <a:ext cx="1711209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1BDD2637-ADD2-674B-826E-E22F62F9C4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</p:spTree>
    <p:extLst>
      <p:ext uri="{BB962C8B-B14F-4D97-AF65-F5344CB8AC3E}">
        <p14:creationId xmlns:p14="http://schemas.microsoft.com/office/powerpoint/2010/main" val="3599050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3FC77A0-DE7F-2343-88A4-49D2210D3CF4}"/>
              </a:ext>
            </a:extLst>
          </p:cNvPr>
          <p:cNvSpPr/>
          <p:nvPr userDrawn="1"/>
        </p:nvSpPr>
        <p:spPr>
          <a:xfrm rot="16200000">
            <a:off x="6155231" y="3687853"/>
            <a:ext cx="484792" cy="245110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D198ED-1B74-FE41-88B9-0E9098023286}"/>
              </a:ext>
            </a:extLst>
          </p:cNvPr>
          <p:cNvSpPr/>
          <p:nvPr/>
        </p:nvSpPr>
        <p:spPr>
          <a:xfrm rot="16200000">
            <a:off x="2343643" y="2327370"/>
            <a:ext cx="484791" cy="5172070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 sz="105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4B49B7-A96B-AE48-8C64-4CE657538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681" y="166812"/>
            <a:ext cx="7968669" cy="8088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fi-FI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E8EEE6-7823-B64E-B861-56D85547A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6680" y="1013907"/>
            <a:ext cx="7968670" cy="3618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i-FI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48F19416-5452-2541-AEBA-9F1A74E815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99082" y="4765516"/>
            <a:ext cx="1692268" cy="295775"/>
          </a:xfrm>
          <a:prstGeom prst="rect">
            <a:avLst/>
          </a:prstGeom>
        </p:spPr>
        <p:txBody>
          <a:bodyPr anchor="ctr"/>
          <a:lstStyle>
            <a:lvl1pPr algn="r">
              <a:defRPr sz="14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fi-FI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3559AA2-CD78-7945-969D-150BC1E8E60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77804" y="4822917"/>
            <a:ext cx="2905125" cy="180975"/>
          </a:xfrm>
          <a:prstGeom prst="rect">
            <a:avLst/>
          </a:prstGeom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BC7190F6-6E6E-E148-A7F1-C3CA1500F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45620" y="4765517"/>
            <a:ext cx="431075" cy="295775"/>
          </a:xfrm>
          <a:prstGeom prst="rect">
            <a:avLst/>
          </a:prstGeom>
          <a:noFill/>
          <a:ln w="3175">
            <a:noFill/>
          </a:ln>
          <a:effectLst>
            <a:outerShdw blurRad="50800" dist="12700" dir="5400000" algn="t" rotWithShape="0">
              <a:prstClr val="black">
                <a:alpha val="19000"/>
              </a:prstClr>
            </a:outerShdw>
          </a:effectLst>
        </p:spPr>
        <p:txBody>
          <a:bodyPr anchor="ctr"/>
          <a:lstStyle>
            <a:lvl1pPr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pPr algn="r"/>
            <a:fld id="{00000000-1234-1234-1234-123412341234}" type="slidenum">
              <a:rPr lang="fi" smtClean="0"/>
              <a:pPr algn="r"/>
              <a:t>‹#›</a:t>
            </a:fld>
            <a:endParaRPr lang="fi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5E0947-BA0B-B24B-8BBD-A98CB9CBEDDB}"/>
              </a:ext>
            </a:extLst>
          </p:cNvPr>
          <p:cNvSpPr/>
          <p:nvPr userDrawn="1"/>
        </p:nvSpPr>
        <p:spPr>
          <a:xfrm>
            <a:off x="7623175" y="4671009"/>
            <a:ext cx="1520826" cy="4847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741ACD-D91A-E04B-8E12-B4A66DE7E745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7761289" y="4771867"/>
            <a:ext cx="1244599" cy="29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474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i="0" kern="1200">
          <a:solidFill>
            <a:schemeClr val="tx1">
              <a:lumMod val="90000"/>
              <a:lumOff val="10000"/>
            </a:schemeClr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2"/>
        </a:buClr>
        <a:buFont typeface="Arial" panose="020B0604020202020204" pitchFamily="34" charset="0"/>
        <a:buChar char="•"/>
        <a:defRPr sz="21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600075" indent="-257175" algn="l" defTabSz="685800" rtl="0" eaLnBrk="1" latinLnBrk="0" hangingPunct="1">
        <a:lnSpc>
          <a:spcPct val="90000"/>
        </a:lnSpc>
        <a:spcBef>
          <a:spcPts val="375"/>
        </a:spcBef>
        <a:buClr>
          <a:schemeClr val="tx1">
            <a:lumMod val="90000"/>
            <a:lumOff val="10000"/>
          </a:schemeClr>
        </a:buClr>
        <a:buFont typeface="Arial" panose="020B0604020202020204" pitchFamily="34" charset="0"/>
        <a:buChar char="•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2pPr>
      <a:lvl3pPr marL="942975" indent="-257175" algn="l" defTabSz="685800" rtl="0" eaLnBrk="1" latinLnBrk="0" hangingPunct="1">
        <a:lnSpc>
          <a:spcPct val="90000"/>
        </a:lnSpc>
        <a:spcBef>
          <a:spcPts val="375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5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3pPr>
      <a:lvl4pPr marL="1243013" indent="-214313" algn="l" defTabSz="685800" rtl="0" eaLnBrk="1" latinLnBrk="0" hangingPunct="1">
        <a:lnSpc>
          <a:spcPct val="90000"/>
        </a:lnSpc>
        <a:spcBef>
          <a:spcPts val="375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35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4pPr>
      <a:lvl5pPr marL="1585913" indent="-214313" algn="l" defTabSz="685800" rtl="0" eaLnBrk="1" latinLnBrk="0" hangingPunct="1">
        <a:lnSpc>
          <a:spcPct val="90000"/>
        </a:lnSpc>
        <a:spcBef>
          <a:spcPts val="375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35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://www.finna.fi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://www.finna.fi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://www.finna.fi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tsikko">
            <a:extLst>
              <a:ext uri="{FF2B5EF4-FFF2-40B4-BE49-F238E27FC236}">
                <a16:creationId xmlns:a16="http://schemas.microsoft.com/office/drawing/2014/main" id="{2E03DBDB-E818-A244-B7E2-A31ECFE6D6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" sz="4800" dirty="0">
                <a:latin typeface="+mj-lt"/>
              </a:rPr>
              <a:t>Tekijänoikeudet</a:t>
            </a:r>
            <a:endParaRPr lang="fi-FI" dirty="0">
              <a:latin typeface="+mj-lt"/>
            </a:endParaRPr>
          </a:p>
        </p:txBody>
      </p:sp>
      <p:sp>
        <p:nvSpPr>
          <p:cNvPr id="2" name="Alaotsikko">
            <a:extLst>
              <a:ext uri="{FF2B5EF4-FFF2-40B4-BE49-F238E27FC236}">
                <a16:creationId xmlns:a16="http://schemas.microsoft.com/office/drawing/2014/main" id="{CC963BED-027B-6344-99BB-07807984A5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i-FI" sz="2800" dirty="0">
                <a:sym typeface="Open Sans"/>
              </a:rPr>
              <a:t>Äidinkieli ja kirjallisuus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Otsikko"/>
          <p:cNvSpPr txBox="1">
            <a:spLocks noGrp="1"/>
          </p:cNvSpPr>
          <p:nvPr>
            <p:ph type="title"/>
          </p:nvPr>
        </p:nvSpPr>
        <p:spPr>
          <a:xfrm>
            <a:off x="311700" y="369800"/>
            <a:ext cx="6378300" cy="11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4800" dirty="0">
                <a:latin typeface="+mj-lt"/>
              </a:rPr>
              <a:t>Lyhyt katsaus verkkosisältöjen käyttölupiin</a:t>
            </a:r>
            <a:endParaRPr sz="4800" dirty="0">
              <a:latin typeface="+mj-lt"/>
            </a:endParaRPr>
          </a:p>
        </p:txBody>
      </p:sp>
      <p:sp>
        <p:nvSpPr>
          <p:cNvPr id="126" name="Linkkikehys"/>
          <p:cNvSpPr txBox="1"/>
          <p:nvPr/>
        </p:nvSpPr>
        <p:spPr>
          <a:xfrm>
            <a:off x="4230175" y="3227325"/>
            <a:ext cx="46056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36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PT Sans Narrow"/>
                <a:cs typeface="PT Sans Narrow"/>
                <a:sym typeface="PT Sans Narrow"/>
              </a:rPr>
              <a:t>Mene osoitteeseen:</a:t>
            </a:r>
            <a:endParaRPr sz="3600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PT Sans Narrow"/>
              <a:cs typeface="PT Sans Narrow"/>
              <a:sym typeface="PT Sans Narro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3600" u="sng" dirty="0">
                <a:solidFill>
                  <a:schemeClr val="accent1"/>
                </a:solidFill>
                <a:latin typeface="+mn-lt"/>
                <a:ea typeface="PT Sans Narrow"/>
                <a:cs typeface="PT Sans Narrow"/>
                <a:sym typeface="PT Sans Narr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www.finna.fi</a:t>
            </a:r>
            <a:endParaRPr sz="3600" dirty="0">
              <a:solidFill>
                <a:schemeClr val="accent1"/>
              </a:solidFill>
              <a:latin typeface="+mn-lt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D40252-F5D4-5945-8E61-CDB7AD0BA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9</a:t>
            </a:fld>
            <a:endParaRPr lang="fi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1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Otsikko"/>
          <p:cNvSpPr txBox="1">
            <a:spLocks noGrp="1"/>
          </p:cNvSpPr>
          <p:nvPr>
            <p:ph type="title"/>
          </p:nvPr>
        </p:nvSpPr>
        <p:spPr>
          <a:xfrm>
            <a:off x="384174" y="0"/>
            <a:ext cx="8759825" cy="149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4800" dirty="0">
                <a:latin typeface="+mj-lt"/>
              </a:rPr>
              <a:t>Etsi sivustolta </a:t>
            </a:r>
            <a:r>
              <a:rPr lang="fi" sz="4800" i="1" dirty="0">
                <a:latin typeface="+mj-lt"/>
              </a:rPr>
              <a:t>hakupalkki.</a:t>
            </a:r>
            <a:endParaRPr sz="4800" i="1" dirty="0">
              <a:latin typeface="+mj-lt"/>
            </a:endParaRPr>
          </a:p>
        </p:txBody>
      </p:sp>
      <p:pic>
        <p:nvPicPr>
          <p:cNvPr id="132" name="Kuva" descr="Kuvakaappaus Finna.fi-sivustolta. Hakupalkki, jossa pystyy syöttämään hakusanan. 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0575" y="1967775"/>
            <a:ext cx="6593550" cy="131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Lähde"/>
          <p:cNvSpPr txBox="1"/>
          <p:nvPr/>
        </p:nvSpPr>
        <p:spPr>
          <a:xfrm>
            <a:off x="5916625" y="3417800"/>
            <a:ext cx="19275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n-lt"/>
                <a:ea typeface="Open Sans"/>
                <a:cs typeface="Open Sans"/>
                <a:sym typeface="Open Sans"/>
              </a:rPr>
              <a:t>Lähde: </a:t>
            </a:r>
            <a:r>
              <a:rPr lang="fi" u="sng" dirty="0">
                <a:solidFill>
                  <a:schemeClr val="hlink"/>
                </a:solidFill>
                <a:latin typeface="+mn-lt"/>
                <a:ea typeface="Open Sans"/>
                <a:cs typeface="Open Sans"/>
                <a:sym typeface="Open Sans"/>
                <a:hlinkClick r:id="rId4"/>
              </a:rPr>
              <a:t>www.finna.fi</a:t>
            </a:r>
            <a:endParaRPr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AFF7CB-7BD2-204C-96C9-B8773390C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10</a:t>
            </a:fld>
            <a:endParaRPr lang="fi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Otsikko"/>
          <p:cNvSpPr txBox="1">
            <a:spLocks noGrp="1"/>
          </p:cNvSpPr>
          <p:nvPr>
            <p:ph type="title"/>
          </p:nvPr>
        </p:nvSpPr>
        <p:spPr>
          <a:xfrm>
            <a:off x="320674" y="217700"/>
            <a:ext cx="8823325" cy="11523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4800" dirty="0">
                <a:latin typeface="+mj-lt"/>
              </a:rPr>
              <a:t>Kirjoita hakusanaksi </a:t>
            </a:r>
            <a:r>
              <a:rPr lang="fi" sz="4800" i="1" dirty="0">
                <a:latin typeface="+mj-lt"/>
              </a:rPr>
              <a:t>lusikka</a:t>
            </a:r>
            <a:r>
              <a:rPr lang="fi" sz="4800" dirty="0">
                <a:latin typeface="+mj-lt"/>
              </a:rPr>
              <a:t>.</a:t>
            </a:r>
            <a:endParaRPr sz="4800" dirty="0">
              <a:latin typeface="+mj-lt"/>
            </a:endParaRPr>
          </a:p>
        </p:txBody>
      </p:sp>
      <p:sp>
        <p:nvSpPr>
          <p:cNvPr id="139" name="Kysymys"/>
          <p:cNvSpPr txBox="1"/>
          <p:nvPr/>
        </p:nvSpPr>
        <p:spPr>
          <a:xfrm>
            <a:off x="320674" y="1370000"/>
            <a:ext cx="4916489" cy="750900"/>
          </a:xfrm>
          <a:prstGeom prst="rect">
            <a:avLst/>
          </a:prstGeom>
          <a:solidFill>
            <a:schemeClr val="accent3"/>
          </a:solidFill>
          <a:ln>
            <a:noFill/>
            <a:headEnd type="none" w="sm" len="sm"/>
            <a:tailEnd type="none" w="sm" len="sm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dirty="0">
                <a:ea typeface="Open Sans"/>
                <a:cs typeface="Open Sans"/>
                <a:sym typeface="Open Sans"/>
              </a:rPr>
              <a:t>Kuinka monta hakutulosta saat?</a:t>
            </a:r>
            <a:endParaRPr sz="2400" dirty="0">
              <a:ea typeface="Open Sans"/>
              <a:cs typeface="Open Sans"/>
              <a:sym typeface="Open Sans"/>
            </a:endParaRPr>
          </a:p>
        </p:txBody>
      </p:sp>
      <p:sp>
        <p:nvSpPr>
          <p:cNvPr id="140" name="Tietolaatikko"/>
          <p:cNvSpPr txBox="1"/>
          <p:nvPr/>
        </p:nvSpPr>
        <p:spPr>
          <a:xfrm>
            <a:off x="3877200" y="3115800"/>
            <a:ext cx="5266800" cy="15197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i="1" dirty="0">
                <a:latin typeface="+mn-lt"/>
                <a:ea typeface="Open Sans"/>
                <a:cs typeface="Open Sans"/>
                <a:sym typeface="Open Sans"/>
              </a:rPr>
              <a:t>HUOM. Tekijänoikeudet kieltävät lähes kaikkien saamiesi hakutulosten </a:t>
            </a:r>
            <a:r>
              <a:rPr lang="fi" sz="2000" i="1" u="sng" dirty="0">
                <a:latin typeface="+mn-lt"/>
                <a:ea typeface="Open Sans"/>
                <a:cs typeface="Open Sans"/>
                <a:sym typeface="Open Sans"/>
              </a:rPr>
              <a:t>vapaan</a:t>
            </a:r>
            <a:r>
              <a:rPr lang="fi" sz="2000" i="1" dirty="0">
                <a:latin typeface="+mn-lt"/>
                <a:ea typeface="Open Sans"/>
                <a:cs typeface="Open Sans"/>
                <a:sym typeface="Open Sans"/>
              </a:rPr>
              <a:t> käytön. Suurinta osaa et voi esimerkiksi muokata lainkaan.</a:t>
            </a:r>
            <a:endParaRPr sz="2000" i="1"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7433179-D9AF-0948-8405-1C79EF01B5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11</a:t>
            </a:fld>
            <a:endParaRPr lang="fi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Otsikko"/>
          <p:cNvSpPr txBox="1">
            <a:spLocks noGrp="1"/>
          </p:cNvSpPr>
          <p:nvPr>
            <p:ph type="title"/>
          </p:nvPr>
        </p:nvSpPr>
        <p:spPr>
          <a:xfrm>
            <a:off x="352425" y="526350"/>
            <a:ext cx="5821625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3600" b="1" dirty="0">
                <a:latin typeface="+mj-lt"/>
              </a:rPr>
              <a:t>Ollaan tarkkana.</a:t>
            </a:r>
            <a:endParaRPr sz="3600" b="1"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3600" b="1" dirty="0">
                <a:latin typeface="+mj-lt"/>
              </a:rPr>
              <a:t>Haetaan </a:t>
            </a:r>
            <a:r>
              <a:rPr lang="fi" sz="4800" b="1" dirty="0">
                <a:latin typeface="+mj-lt"/>
              </a:rPr>
              <a:t>avointa</a:t>
            </a:r>
            <a:r>
              <a:rPr lang="fi" sz="3600" b="1" dirty="0">
                <a:latin typeface="+mj-lt"/>
              </a:rPr>
              <a:t>, </a:t>
            </a:r>
            <a:endParaRPr sz="3600" b="1"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3600" b="1" dirty="0">
                <a:latin typeface="+mj-lt"/>
              </a:rPr>
              <a:t>monenlaiseen käyttöön soveltuvaa sisältöä.</a:t>
            </a:r>
            <a:endParaRPr dirty="0">
              <a:latin typeface="+mj-lt"/>
            </a:endParaRPr>
          </a:p>
        </p:txBody>
      </p:sp>
      <p:cxnSp>
        <p:nvCxnSpPr>
          <p:cNvPr id="146" name="Katkoviiva 1" descr="Koristeellinen kuva."/>
          <p:cNvCxnSpPr>
            <a:cxnSpLocks/>
            <a:endCxn id="152" idx="1"/>
          </p:cNvCxnSpPr>
          <p:nvPr/>
        </p:nvCxnSpPr>
        <p:spPr>
          <a:xfrm flipV="1">
            <a:off x="4435475" y="770800"/>
            <a:ext cx="1133825" cy="102625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tx1">
                <a:lumMod val="75000"/>
                <a:lumOff val="25000"/>
              </a:schemeClr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2" name="Teksti 1"/>
          <p:cNvSpPr txBox="1"/>
          <p:nvPr/>
        </p:nvSpPr>
        <p:spPr>
          <a:xfrm>
            <a:off x="5569300" y="515950"/>
            <a:ext cx="3406800" cy="5097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800" dirty="0">
                <a:latin typeface="+mn-lt"/>
                <a:ea typeface="Open Sans"/>
                <a:cs typeface="Open Sans"/>
                <a:sym typeface="Open Sans"/>
              </a:rPr>
              <a:t>VAPAA KÄYTTÖ = CC0</a:t>
            </a:r>
            <a:endParaRPr sz="2800" dirty="0">
              <a:latin typeface="+mn-lt"/>
              <a:ea typeface="Open Sans"/>
              <a:cs typeface="Open Sans"/>
              <a:sym typeface="Open Sans"/>
            </a:endParaRPr>
          </a:p>
        </p:txBody>
      </p:sp>
      <p:cxnSp>
        <p:nvCxnSpPr>
          <p:cNvPr id="147" name="Katkoviiva 2" descr="Koristeellinen kuva."/>
          <p:cNvCxnSpPr>
            <a:cxnSpLocks/>
            <a:endCxn id="148" idx="1"/>
          </p:cNvCxnSpPr>
          <p:nvPr/>
        </p:nvCxnSpPr>
        <p:spPr>
          <a:xfrm>
            <a:off x="4435475" y="2203450"/>
            <a:ext cx="1066475" cy="586813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tx1">
                <a:lumMod val="75000"/>
                <a:lumOff val="25000"/>
              </a:schemeClr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48" name="Teksti 2"/>
          <p:cNvSpPr txBox="1"/>
          <p:nvPr/>
        </p:nvSpPr>
        <p:spPr>
          <a:xfrm>
            <a:off x="5501950" y="2507363"/>
            <a:ext cx="3406800" cy="565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800" dirty="0">
                <a:latin typeface="+mn-lt"/>
                <a:ea typeface="Open Sans"/>
                <a:cs typeface="Open Sans"/>
                <a:sym typeface="Open Sans"/>
              </a:rPr>
              <a:t>NIMEÄ = CC BY 4.0</a:t>
            </a:r>
            <a:endParaRPr sz="2800"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51" name="Tehtävänanto"/>
          <p:cNvSpPr txBox="1"/>
          <p:nvPr/>
        </p:nvSpPr>
        <p:spPr>
          <a:xfrm>
            <a:off x="5981700" y="3487652"/>
            <a:ext cx="3162300" cy="11446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>
            <a:noFill/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b="1" dirty="0">
                <a:latin typeface="+mn-lt"/>
                <a:ea typeface="Open Sans"/>
                <a:cs typeface="Open Sans"/>
                <a:sym typeface="Open Sans"/>
              </a:rPr>
              <a:t>KOKEILE VALMIITA KÄYTTÖLUVAN RAJAIMIA.</a:t>
            </a:r>
            <a:endParaRPr sz="2000" b="1" dirty="0">
              <a:latin typeface="+mn-lt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Otsikko"/>
          <p:cNvSpPr txBox="1">
            <a:spLocks noGrp="1"/>
          </p:cNvSpPr>
          <p:nvPr>
            <p:ph type="title"/>
          </p:nvPr>
        </p:nvSpPr>
        <p:spPr>
          <a:xfrm>
            <a:off x="314324" y="0"/>
            <a:ext cx="8829675" cy="13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3800" dirty="0">
                <a:latin typeface="+mj-lt"/>
              </a:rPr>
              <a:t>Etsi </a:t>
            </a:r>
            <a:r>
              <a:rPr lang="fi" sz="3800" i="1" dirty="0">
                <a:latin typeface="+mj-lt"/>
              </a:rPr>
              <a:t>rajaa hakua</a:t>
            </a:r>
            <a:r>
              <a:rPr lang="fi" sz="3800" dirty="0">
                <a:latin typeface="+mj-lt"/>
              </a:rPr>
              <a:t> -valikko ja avaa lisävalikko </a:t>
            </a:r>
            <a:endParaRPr sz="3800"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3800" i="1" dirty="0">
                <a:latin typeface="+mj-lt"/>
              </a:rPr>
              <a:t>sallitut käyttötavat</a:t>
            </a:r>
            <a:r>
              <a:rPr lang="fi" sz="3800" dirty="0">
                <a:latin typeface="+mj-lt"/>
              </a:rPr>
              <a:t>.</a:t>
            </a:r>
            <a:endParaRPr sz="3800" dirty="0">
              <a:latin typeface="+mj-lt"/>
            </a:endParaRPr>
          </a:p>
        </p:txBody>
      </p:sp>
      <p:sp>
        <p:nvSpPr>
          <p:cNvPr id="159" name="Teksti 1"/>
          <p:cNvSpPr txBox="1"/>
          <p:nvPr/>
        </p:nvSpPr>
        <p:spPr>
          <a:xfrm>
            <a:off x="493050" y="1976550"/>
            <a:ext cx="3406800" cy="5097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dirty="0">
                <a:latin typeface="+mn-lt"/>
                <a:ea typeface="Open Sans"/>
                <a:cs typeface="Open Sans"/>
                <a:sym typeface="Open Sans"/>
              </a:rPr>
              <a:t>VAPAA KÄYTTÖ = CC0</a:t>
            </a:r>
            <a:endParaRPr sz="2400"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65" name="Selite 1"/>
          <p:cNvSpPr txBox="1"/>
          <p:nvPr/>
        </p:nvSpPr>
        <p:spPr>
          <a:xfrm>
            <a:off x="493050" y="1573050"/>
            <a:ext cx="26895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turvallisin ja helpoin</a:t>
            </a:r>
            <a:endParaRPr sz="2000" i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60" name="Teksti 2"/>
          <p:cNvSpPr txBox="1"/>
          <p:nvPr/>
        </p:nvSpPr>
        <p:spPr>
          <a:xfrm>
            <a:off x="504400" y="2786850"/>
            <a:ext cx="3406800" cy="565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dirty="0">
                <a:latin typeface="+mn-lt"/>
                <a:ea typeface="Open Sans"/>
                <a:cs typeface="Open Sans"/>
                <a:sym typeface="Open Sans"/>
              </a:rPr>
              <a:t>NIMEÄ = CC BY 4.0</a:t>
            </a:r>
            <a:endParaRPr sz="2400"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66" name="Selite 2"/>
          <p:cNvSpPr txBox="1"/>
          <p:nvPr/>
        </p:nvSpPr>
        <p:spPr>
          <a:xfrm>
            <a:off x="504401" y="3352650"/>
            <a:ext cx="3358700" cy="121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nimeä tekijä, </a:t>
            </a:r>
            <a:endParaRPr sz="2000" i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Open Sans"/>
              <a:cs typeface="Open Sans"/>
              <a:sym typeface="Open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merkitse alkuperäisen lisenssi, </a:t>
            </a:r>
            <a:endParaRPr sz="2000" i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Open Sans"/>
              <a:cs typeface="Open Sans"/>
              <a:sym typeface="Open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linkitä alkuperäiseen ja </a:t>
            </a:r>
            <a:endParaRPr sz="2000" i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Open Sans"/>
              <a:cs typeface="Open Sans"/>
              <a:sym typeface="Open San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i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kerro muokkaamisesta</a:t>
            </a:r>
            <a:endParaRPr sz="2000" i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Open Sans"/>
              <a:cs typeface="Open Sans"/>
              <a:sym typeface="Open Sans"/>
            </a:endParaRPr>
          </a:p>
        </p:txBody>
      </p:sp>
      <p:cxnSp>
        <p:nvCxnSpPr>
          <p:cNvPr id="161" name="Nuoli 1" descr="Koristeellinen kuva."/>
          <p:cNvCxnSpPr>
            <a:cxnSpLocks/>
            <a:stCxn id="159" idx="3"/>
          </p:cNvCxnSpPr>
          <p:nvPr/>
        </p:nvCxnSpPr>
        <p:spPr>
          <a:xfrm>
            <a:off x="3899850" y="2231400"/>
            <a:ext cx="1818325" cy="997575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tx1">
                <a:lumMod val="75000"/>
                <a:lumOff val="25000"/>
              </a:schemeClr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158" name="Kuva" descr="Kuvakaappaus Finna.fi-sivustolta. Kuvassa näkyy laatikkomainem hakurajain, jonka sisällä on erilaisia vaihtoehtoja hakutuloksien rajaamiseen. Laatikosta voi valita sallitun käyttötavan seuraavista vaihtoehdoista: vapaa käyttö tai saa muokata ei kaupalliseen käyttöön, tai kaupalliseen käyttöön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9075" y="1620050"/>
            <a:ext cx="2457450" cy="24860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162" name="Nuoli 2" descr="Koristeellinen kuva."/>
          <p:cNvCxnSpPr>
            <a:cxnSpLocks/>
            <a:stCxn id="160" idx="3"/>
          </p:cNvCxnSpPr>
          <p:nvPr/>
        </p:nvCxnSpPr>
        <p:spPr>
          <a:xfrm>
            <a:off x="3911200" y="3069750"/>
            <a:ext cx="1806975" cy="746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tx1">
                <a:lumMod val="75000"/>
                <a:lumOff val="25000"/>
              </a:schemeClr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7" name="Lähde"/>
          <p:cNvSpPr txBox="1"/>
          <p:nvPr/>
        </p:nvSpPr>
        <p:spPr>
          <a:xfrm>
            <a:off x="5718175" y="4106075"/>
            <a:ext cx="245025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dirty="0">
                <a:latin typeface="+mn-lt"/>
                <a:ea typeface="Open Sans"/>
                <a:cs typeface="Open Sans"/>
                <a:sym typeface="Open Sans"/>
              </a:rPr>
              <a:t>Lähde: </a:t>
            </a:r>
            <a:r>
              <a:rPr lang="fi" sz="2000" u="sng" dirty="0">
                <a:solidFill>
                  <a:schemeClr val="hlink"/>
                </a:solidFill>
                <a:latin typeface="+mn-lt"/>
                <a:ea typeface="Open Sans"/>
                <a:cs typeface="Open Sans"/>
                <a:sym typeface="Open Sans"/>
                <a:hlinkClick r:id="rId4"/>
              </a:rPr>
              <a:t>www.finna.fi</a:t>
            </a:r>
            <a:endParaRPr sz="2000" dirty="0">
              <a:latin typeface="+mn-lt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7BF8AD-8615-4543-828A-157B7BDAA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13</a:t>
            </a:fld>
            <a:endParaRPr lang="fi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Otsikko"/>
          <p:cNvSpPr txBox="1">
            <a:spLocks noGrp="1"/>
          </p:cNvSpPr>
          <p:nvPr>
            <p:ph type="title"/>
          </p:nvPr>
        </p:nvSpPr>
        <p:spPr>
          <a:xfrm>
            <a:off x="396874" y="1257300"/>
            <a:ext cx="8747125" cy="1343024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4800" dirty="0">
                <a:latin typeface="+mj-lt"/>
              </a:rPr>
              <a:t>Hakutuloksia on vähemmän, mutta niitä voit käyttää, miten haluat.</a:t>
            </a:r>
            <a:endParaRPr sz="4800" dirty="0">
              <a:latin typeface="+mj-lt"/>
            </a:endParaRPr>
          </a:p>
        </p:txBody>
      </p:sp>
      <p:sp>
        <p:nvSpPr>
          <p:cNvPr id="173" name="Tehtävänanto"/>
          <p:cNvSpPr txBox="1"/>
          <p:nvPr/>
        </p:nvSpPr>
        <p:spPr>
          <a:xfrm>
            <a:off x="5714700" y="3639675"/>
            <a:ext cx="3429300" cy="9831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>
            <a:noFill/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800" b="1" dirty="0">
                <a:latin typeface="+mn-lt"/>
                <a:ea typeface="Open Sans"/>
                <a:cs typeface="Open Sans"/>
                <a:sym typeface="Open Sans"/>
              </a:rPr>
              <a:t>KOKEILE HAKUA!</a:t>
            </a:r>
            <a:endParaRPr sz="2800" b="1"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84D677-AE6C-4947-B7E6-8D5232D1B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14</a:t>
            </a:fld>
            <a:endParaRPr lang="fi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htävänanto"/>
          <p:cNvSpPr txBox="1">
            <a:spLocks noGrp="1"/>
          </p:cNvSpPr>
          <p:nvPr>
            <p:ph type="title"/>
          </p:nvPr>
        </p:nvSpPr>
        <p:spPr>
          <a:xfrm>
            <a:off x="247650" y="908050"/>
            <a:ext cx="8896350" cy="227435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1.</a:t>
            </a:r>
            <a:r>
              <a:rPr lang="fi" baseline="0" dirty="0">
                <a:latin typeface="+mj-lt"/>
              </a:rPr>
              <a:t> </a:t>
            </a:r>
            <a:r>
              <a:rPr lang="fi" dirty="0">
                <a:latin typeface="+mj-lt"/>
              </a:rPr>
              <a:t>Etsi Finna.fi:stä</a:t>
            </a:r>
            <a:endParaRPr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“vapaan käytön” lisenssillä tai</a:t>
            </a:r>
            <a:endParaRPr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“saa muokata myös kaupalliseen käyttöön” –lisenssillä merkitty kuva sinun mielestäsi</a:t>
            </a:r>
            <a:endParaRPr dirty="0">
              <a:latin typeface="+mj-lt"/>
            </a:endParaRPr>
          </a:p>
        </p:txBody>
      </p:sp>
      <p:sp>
        <p:nvSpPr>
          <p:cNvPr id="179" name="Aihe"/>
          <p:cNvSpPr txBox="1"/>
          <p:nvPr/>
        </p:nvSpPr>
        <p:spPr>
          <a:xfrm>
            <a:off x="4325400" y="3603100"/>
            <a:ext cx="4818600" cy="1025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>
            <a:noFill/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b="1" dirty="0">
                <a:latin typeface="+mn-lt"/>
                <a:ea typeface="Open Sans"/>
                <a:cs typeface="Open Sans"/>
                <a:sym typeface="Open Sans"/>
              </a:rPr>
              <a:t>hienoimmasta autosta.</a:t>
            </a:r>
            <a:endParaRPr sz="2400" b="1"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5BF79A-5403-AF46-A863-C90BD2ED79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15</a:t>
            </a:fld>
            <a:endParaRPr lang="fi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Tehtävänanto"/>
          <p:cNvSpPr txBox="1">
            <a:spLocks noGrp="1"/>
          </p:cNvSpPr>
          <p:nvPr>
            <p:ph type="title"/>
          </p:nvPr>
        </p:nvSpPr>
        <p:spPr>
          <a:xfrm>
            <a:off x="254000" y="911224"/>
            <a:ext cx="8848725" cy="231562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2. Etsi Finna.fi:stä</a:t>
            </a:r>
            <a:endParaRPr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“vapaan käytön” lisenssillä tai</a:t>
            </a:r>
            <a:endParaRPr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“saa muokata myös kaupalliseen käyttöön” –lisenssillä merkitty kuva sinun mielestäsi</a:t>
            </a:r>
            <a:endParaRPr dirty="0">
              <a:latin typeface="+mj-lt"/>
            </a:endParaRPr>
          </a:p>
        </p:txBody>
      </p:sp>
      <p:sp>
        <p:nvSpPr>
          <p:cNvPr id="185" name="Aihe"/>
          <p:cNvSpPr txBox="1"/>
          <p:nvPr/>
        </p:nvSpPr>
        <p:spPr>
          <a:xfrm>
            <a:off x="4325400" y="3599925"/>
            <a:ext cx="4818600" cy="1025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>
            <a:noFill/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b="1" dirty="0">
                <a:latin typeface="+mn-lt"/>
                <a:ea typeface="Open Sans"/>
                <a:cs typeface="Open Sans"/>
                <a:sym typeface="Open Sans"/>
              </a:rPr>
              <a:t>suloisimmasta koirasta.</a:t>
            </a:r>
            <a:endParaRPr sz="2400" b="1"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1D7366-D946-7E47-BA64-A6CF0520E3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16</a:t>
            </a:fld>
            <a:endParaRPr lang="fi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0"/>
          </a:schemeClr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ehtävänanto"/>
          <p:cNvSpPr txBox="1">
            <a:spLocks noGrp="1"/>
          </p:cNvSpPr>
          <p:nvPr>
            <p:ph type="title"/>
          </p:nvPr>
        </p:nvSpPr>
        <p:spPr>
          <a:xfrm>
            <a:off x="250825" y="908049"/>
            <a:ext cx="8972550" cy="2214025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3. Etsi Finna.fi:stä</a:t>
            </a:r>
            <a:endParaRPr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“vapaan käytön” lisenssillä tai</a:t>
            </a:r>
            <a:endParaRPr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“saa muokata myös kaupalliseen käyttöön” –lisenssillä merkitty kuva sinun mielestäsi</a:t>
            </a:r>
            <a:endParaRPr dirty="0">
              <a:latin typeface="+mj-lt"/>
            </a:endParaRPr>
          </a:p>
        </p:txBody>
      </p:sp>
      <p:sp>
        <p:nvSpPr>
          <p:cNvPr id="191" name="Aihe"/>
          <p:cNvSpPr txBox="1"/>
          <p:nvPr/>
        </p:nvSpPr>
        <p:spPr>
          <a:xfrm>
            <a:off x="4325400" y="3603100"/>
            <a:ext cx="4818600" cy="10254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>
            <a:noFill/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b="1" dirty="0">
                <a:latin typeface="+mn-lt"/>
                <a:ea typeface="Open Sans"/>
                <a:cs typeface="Open Sans"/>
                <a:sym typeface="Open Sans"/>
              </a:rPr>
              <a:t>kauneimmasta linnasta.</a:t>
            </a:r>
            <a:endParaRPr sz="2400" b="1" dirty="0"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A5AA88-A6D8-274F-BF93-CF78D92BAE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17</a:t>
            </a:fld>
            <a:endParaRPr lang="fi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Otsikko"/>
          <p:cNvSpPr txBox="1">
            <a:spLocks noGrp="1"/>
          </p:cNvSpPr>
          <p:nvPr>
            <p:ph type="title"/>
          </p:nvPr>
        </p:nvSpPr>
        <p:spPr>
          <a:xfrm>
            <a:off x="311700" y="2657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Tekijänoikeus suojaa materiaalia</a:t>
            </a:r>
            <a:endParaRPr dirty="0">
              <a:latin typeface="+mj-lt"/>
            </a:endParaRPr>
          </a:p>
        </p:txBody>
      </p:sp>
      <p:sp>
        <p:nvSpPr>
          <p:cNvPr id="73" name="Teksti"/>
          <p:cNvSpPr txBox="1">
            <a:spLocks noGrp="1"/>
          </p:cNvSpPr>
          <p:nvPr>
            <p:ph type="body" idx="1"/>
          </p:nvPr>
        </p:nvSpPr>
        <p:spPr>
          <a:xfrm>
            <a:off x="311700" y="973125"/>
            <a:ext cx="8520600" cy="359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fi" sz="2400" dirty="0">
                <a:ea typeface="Calibri"/>
                <a:cs typeface="Calibri"/>
                <a:sym typeface="Calibri"/>
              </a:rPr>
              <a:t>Kaikella maailmassa julkaistulla materiaalilla on </a:t>
            </a:r>
            <a:r>
              <a:rPr lang="fi" sz="2400" i="1" dirty="0">
                <a:ea typeface="Calibri"/>
                <a:cs typeface="Calibri"/>
                <a:sym typeface="Calibri"/>
              </a:rPr>
              <a:t>tekijä</a:t>
            </a:r>
            <a:r>
              <a:rPr lang="fi" sz="2400" dirty="0">
                <a:ea typeface="Calibri"/>
                <a:cs typeface="Calibri"/>
                <a:sym typeface="Calibri"/>
              </a:rPr>
              <a:t>. Kaikki materiaali on </a:t>
            </a:r>
            <a:r>
              <a:rPr lang="fi" sz="2400" i="1" dirty="0">
                <a:ea typeface="Calibri"/>
                <a:cs typeface="Calibri"/>
                <a:sym typeface="Calibri"/>
              </a:rPr>
              <a:t>tekijänoikeussuojattua</a:t>
            </a:r>
            <a:r>
              <a:rPr lang="fi" sz="2400" dirty="0">
                <a:ea typeface="Calibri"/>
                <a:cs typeface="Calibri"/>
                <a:sym typeface="Calibri"/>
              </a:rPr>
              <a:t>. Materiaalia ei voi ottaa käyttöön omin luvin vaan käyttäjän tulee perehtyä kaiken käyttämänsä materiaalin tekijänoikeuksiin.</a:t>
            </a:r>
            <a:endParaRPr sz="2400" dirty="0"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fi" sz="2400" dirty="0">
                <a:ea typeface="Calibri"/>
                <a:cs typeface="Calibri"/>
                <a:sym typeface="Calibri"/>
              </a:rPr>
              <a:t>Tekijä voi antaa luvan jakaa ja muokata materiaaliaan. Myös tekijänoikeuksista luopuminen on mahdollista.</a:t>
            </a:r>
            <a:endParaRPr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7287A2-49FA-8E49-A148-69D9035B2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1</a:t>
            </a:fld>
            <a:endParaRPr lang="fi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Otsikko"/>
          <p:cNvSpPr txBox="1">
            <a:spLocks noGrp="1"/>
          </p:cNvSpPr>
          <p:nvPr>
            <p:ph type="title"/>
          </p:nvPr>
        </p:nvSpPr>
        <p:spPr>
          <a:xfrm>
            <a:off x="347375" y="324975"/>
            <a:ext cx="6628100" cy="10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fi" sz="3600" b="1" dirty="0">
                <a:latin typeface="+mj-lt"/>
              </a:rPr>
              <a:t>Vapaus tutustua, tutkia ja oppia</a:t>
            </a:r>
            <a:endParaRPr sz="3600" b="1" dirty="0">
              <a:latin typeface="+mj-lt"/>
            </a:endParaRPr>
          </a:p>
        </p:txBody>
      </p:sp>
      <p:sp>
        <p:nvSpPr>
          <p:cNvPr id="80" name="Alaotsikko"/>
          <p:cNvSpPr txBox="1"/>
          <p:nvPr/>
        </p:nvSpPr>
        <p:spPr>
          <a:xfrm>
            <a:off x="3184525" y="3365975"/>
            <a:ext cx="5959475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PT Sans Narrow"/>
                <a:cs typeface="PT Sans Narrow"/>
                <a:sym typeface="PT Sans Narrow"/>
              </a:rPr>
              <a:t>Velvollisuus ottaa selvää, noudattaa lakia ja kunnioittaa tekijää</a:t>
            </a:r>
            <a:endParaRPr sz="2800" b="1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Otsikko"/>
          <p:cNvSpPr txBox="1">
            <a:spLocks noGrp="1"/>
          </p:cNvSpPr>
          <p:nvPr>
            <p:ph type="title"/>
          </p:nvPr>
        </p:nvSpPr>
        <p:spPr>
          <a:xfrm>
            <a:off x="4572000" y="-1"/>
            <a:ext cx="4572000" cy="46577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fi" sz="2400" dirty="0">
                <a:latin typeface="+mj-lt"/>
              </a:rPr>
              <a:t>Milloin on syytä kiinnittää erityistä huomiota materiaalin tekijänoikeusmerkintöihin?</a:t>
            </a:r>
            <a:endParaRPr sz="2400" dirty="0">
              <a:latin typeface="+mj-lt"/>
            </a:endParaRPr>
          </a:p>
        </p:txBody>
      </p:sp>
      <p:sp>
        <p:nvSpPr>
          <p:cNvPr id="86" name="Teksti"/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4572000" cy="4683125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b="1" dirty="0"/>
              <a:t>Yleensä sisältöä ei saa</a:t>
            </a:r>
            <a:endParaRPr sz="2000" b="1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Char char="●"/>
            </a:pPr>
            <a:r>
              <a:rPr lang="fi" sz="2000" dirty="0"/>
              <a:t>lainata,</a:t>
            </a:r>
            <a:endParaRPr sz="20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Char char="●"/>
            </a:pPr>
            <a:r>
              <a:rPr lang="fi" sz="2000" dirty="0"/>
              <a:t>ladata,</a:t>
            </a:r>
            <a:endParaRPr sz="20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Char char="●"/>
            </a:pPr>
            <a:r>
              <a:rPr lang="fi" sz="2000" dirty="0"/>
              <a:t>muokata,</a:t>
            </a:r>
            <a:endParaRPr sz="20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Char char="●"/>
            </a:pPr>
            <a:r>
              <a:rPr lang="fi" sz="2000" dirty="0"/>
              <a:t>jakaa tai</a:t>
            </a:r>
            <a:endParaRPr sz="2000" dirty="0"/>
          </a:p>
          <a:p>
            <a:pPr marL="91440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00000"/>
              <a:buChar char="●"/>
            </a:pPr>
            <a:r>
              <a:rPr lang="fi" sz="2000" dirty="0"/>
              <a:t>käyttää kaupallisiin tarkoituksiin</a:t>
            </a:r>
            <a:endParaRPr sz="2000"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fi" sz="2000" dirty="0"/>
              <a:t>ilman erillistä lupaa.</a:t>
            </a:r>
            <a:endParaRPr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Otsikko"/>
          <p:cNvSpPr txBox="1">
            <a:spLocks noGrp="1"/>
          </p:cNvSpPr>
          <p:nvPr>
            <p:ph type="title"/>
          </p:nvPr>
        </p:nvSpPr>
        <p:spPr>
          <a:xfrm>
            <a:off x="287925" y="1733850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dirty="0">
                <a:latin typeface="+mj-lt"/>
              </a:rPr>
              <a:t>Millainen toiminta on luvallista tietolähteiden käyttöä?</a:t>
            </a:r>
            <a:endParaRPr dirty="0">
              <a:latin typeface="+mj-lt"/>
            </a:endParaRPr>
          </a:p>
        </p:txBody>
      </p:sp>
      <p:sp>
        <p:nvSpPr>
          <p:cNvPr id="92" name="Teksti"/>
          <p:cNvSpPr txBox="1">
            <a:spLocks noGrp="1"/>
          </p:cNvSpPr>
          <p:nvPr>
            <p:ph type="body" idx="2"/>
          </p:nvPr>
        </p:nvSpPr>
        <p:spPr>
          <a:xfrm>
            <a:off x="4885575" y="324975"/>
            <a:ext cx="3837000" cy="45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Toistaiseksi kuka tahansa käyttäjä voi esimerkiksi</a:t>
            </a:r>
            <a:endParaRPr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 panose="020B0604020202020204" pitchFamily="34" charset="0"/>
              <a:buChar char="•"/>
            </a:pPr>
            <a:r>
              <a:rPr lang="fi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selata,</a:t>
            </a:r>
            <a:endParaRPr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 panose="020B0604020202020204" pitchFamily="34" charset="0"/>
              <a:buChar char="•"/>
            </a:pPr>
            <a:r>
              <a:rPr lang="fi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lukea ja</a:t>
            </a:r>
            <a:endParaRPr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 panose="020B0604020202020204" pitchFamily="34" charset="0"/>
              <a:buChar char="•"/>
            </a:pPr>
            <a:r>
              <a:rPr lang="fi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linkittää.</a:t>
            </a:r>
            <a:endParaRPr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fi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Poikkeuksen muodostavat monet rekisteröitymistä ja maksua vaativat sivustot.</a:t>
            </a:r>
            <a:endParaRPr sz="2400" dirty="0">
              <a:solidFill>
                <a:schemeClr val="tx1">
                  <a:lumMod val="90000"/>
                  <a:lumOff val="10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Otsikko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3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4000" dirty="0">
                <a:latin typeface="+mj-lt"/>
              </a:rPr>
              <a:t>Tekijä voi antaa materiaaliinsa vapaan käyttöluvan lisenssillä.</a:t>
            </a:r>
            <a:endParaRPr sz="4000" dirty="0">
              <a:latin typeface="+mj-lt"/>
            </a:endParaRPr>
          </a:p>
        </p:txBody>
      </p:sp>
      <p:sp>
        <p:nvSpPr>
          <p:cNvPr id="98" name="Teksti"/>
          <p:cNvSpPr txBox="1">
            <a:spLocks noGrp="1"/>
          </p:cNvSpPr>
          <p:nvPr>
            <p:ph type="body" idx="1"/>
          </p:nvPr>
        </p:nvSpPr>
        <p:spPr>
          <a:xfrm>
            <a:off x="311700" y="1871375"/>
            <a:ext cx="8520600" cy="316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fi" sz="2400" dirty="0">
                <a:ea typeface="PT Sans Narrow"/>
                <a:cs typeface="PT Sans Narrow"/>
                <a:sym typeface="PT Sans Narrow"/>
              </a:rPr>
              <a:t>Esimerkiksi koulussa käytetään paljon </a:t>
            </a:r>
            <a:r>
              <a:rPr lang="fi" sz="2400" b="1" dirty="0">
                <a:ea typeface="PT Sans Narrow"/>
                <a:cs typeface="PT Sans Narrow"/>
                <a:sym typeface="PT Sans Narrow"/>
              </a:rPr>
              <a:t>avointa</a:t>
            </a:r>
            <a:r>
              <a:rPr lang="fi" sz="2400" dirty="0">
                <a:ea typeface="PT Sans Narrow"/>
                <a:cs typeface="PT Sans Narrow"/>
                <a:sym typeface="PT Sans Narrow"/>
              </a:rPr>
              <a:t>, lähes vapaasti käytettävää verkkosisältöä (esim. Wikipedia, Tilastokeskus, Väestörekisterikeskus).</a:t>
            </a:r>
            <a:endParaRPr sz="2400" dirty="0">
              <a:ea typeface="PT Sans Narrow"/>
              <a:cs typeface="PT Sans Narrow"/>
              <a:sym typeface="PT Sans Narrow"/>
            </a:endParaRP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fi" sz="2400" dirty="0">
                <a:ea typeface="PT Sans Narrow"/>
                <a:cs typeface="PT Sans Narrow"/>
                <a:sym typeface="PT Sans Narrow"/>
              </a:rPr>
              <a:t>Ole tarkkana, kuinka vapaa käyttölupa on ja merkitse aina lähde opettajan ohjeiden mukaisesti.</a:t>
            </a:r>
            <a:endParaRPr sz="2400" dirty="0">
              <a:ea typeface="PT Sans Narrow"/>
              <a:cs typeface="PT Sans Narrow"/>
              <a:sym typeface="PT Sans Narrow"/>
            </a:endParaRP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A42032-5CE7-6F4D-B529-6F250F907A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5</a:t>
            </a:fld>
            <a:endParaRPr lang="fi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Otsikko"/>
          <p:cNvSpPr txBox="1">
            <a:spLocks noGrp="1"/>
          </p:cNvSpPr>
          <p:nvPr>
            <p:ph type="title"/>
          </p:nvPr>
        </p:nvSpPr>
        <p:spPr>
          <a:xfrm>
            <a:off x="307345" y="2217317"/>
            <a:ext cx="8114400" cy="10996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4200" dirty="0">
                <a:latin typeface="+mj-lt"/>
              </a:rPr>
              <a:t>CreativeCommons eli CC</a:t>
            </a:r>
            <a:endParaRPr sz="4200" dirty="0">
              <a:latin typeface="+mj-lt"/>
            </a:endParaRPr>
          </a:p>
        </p:txBody>
      </p:sp>
      <p:sp>
        <p:nvSpPr>
          <p:cNvPr id="104" name="Selite"/>
          <p:cNvSpPr txBox="1"/>
          <p:nvPr/>
        </p:nvSpPr>
        <p:spPr>
          <a:xfrm>
            <a:off x="307345" y="3316950"/>
            <a:ext cx="8399555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800" dirty="0">
                <a:solidFill>
                  <a:schemeClr val="lt1"/>
                </a:solidFill>
                <a:effectLst>
                  <a:outerShdw dist="50800" dir="5400000" algn="t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Open Sans"/>
                <a:cs typeface="Open Sans"/>
                <a:sym typeface="Open Sans"/>
              </a:rPr>
              <a:t>Maailman yleisin </a:t>
            </a:r>
            <a:r>
              <a:rPr lang="fi" sz="2800" b="1" dirty="0">
                <a:solidFill>
                  <a:schemeClr val="lt1"/>
                </a:solidFill>
                <a:effectLst>
                  <a:outerShdw dist="50800" dir="5400000" algn="t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Open Sans"/>
                <a:cs typeface="Open Sans"/>
                <a:sym typeface="Open Sans"/>
              </a:rPr>
              <a:t>avoimen verkkosisällön</a:t>
            </a:r>
            <a:r>
              <a:rPr lang="fi" sz="2800" dirty="0">
                <a:solidFill>
                  <a:schemeClr val="lt1"/>
                </a:solidFill>
                <a:effectLst>
                  <a:outerShdw dist="50800" dir="5400000" algn="t" rotWithShape="0">
                    <a:prstClr val="black">
                      <a:alpha val="50000"/>
                    </a:prstClr>
                  </a:outerShdw>
                </a:effectLst>
                <a:latin typeface="+mn-lt"/>
                <a:ea typeface="Open Sans"/>
                <a:cs typeface="Open Sans"/>
                <a:sym typeface="Open Sans"/>
              </a:rPr>
              <a:t> lisenssi, jolla tekijä antaa käyttöoikeuden aineistoon</a:t>
            </a:r>
            <a:endParaRPr sz="2800" dirty="0">
              <a:solidFill>
                <a:schemeClr val="lt1"/>
              </a:solidFill>
              <a:effectLst>
                <a:outerShdw dist="50800" dir="5400000" algn="t" rotWithShape="0">
                  <a:prstClr val="black">
                    <a:alpha val="50000"/>
                  </a:prstClr>
                </a:outerShdw>
              </a:effectLst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4AB42C-8518-1C46-A8FF-6FEF8A232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6</a:t>
            </a:fld>
            <a:endParaRPr lang="fi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Otsikko"/>
          <p:cNvSpPr txBox="1">
            <a:spLocks noGrp="1"/>
          </p:cNvSpPr>
          <p:nvPr>
            <p:ph type="title"/>
          </p:nvPr>
        </p:nvSpPr>
        <p:spPr>
          <a:xfrm>
            <a:off x="179295" y="200406"/>
            <a:ext cx="4240306" cy="43243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4800" dirty="0">
                <a:latin typeface="+mj-lt"/>
              </a:rPr>
              <a:t>Hyvin avoimia </a:t>
            </a:r>
            <a:endParaRPr sz="4800" dirty="0"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4800" dirty="0">
                <a:latin typeface="+mj-lt"/>
              </a:rPr>
              <a:t>CC-lisenssejä kannattaa hyödyntää.</a:t>
            </a:r>
            <a:endParaRPr sz="4800" dirty="0">
              <a:latin typeface="+mj-lt"/>
            </a:endParaRPr>
          </a:p>
        </p:txBody>
      </p:sp>
      <p:sp>
        <p:nvSpPr>
          <p:cNvPr id="111" name="Alaotsikko 1."/>
          <p:cNvSpPr txBox="1"/>
          <p:nvPr/>
        </p:nvSpPr>
        <p:spPr>
          <a:xfrm>
            <a:off x="4419600" y="164546"/>
            <a:ext cx="4545201" cy="5097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 w="127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b="1" dirty="0">
                <a:solidFill>
                  <a:schemeClr val="lt1"/>
                </a:solidFill>
                <a:latin typeface="+mn-lt"/>
                <a:ea typeface="Open Sans"/>
                <a:cs typeface="Open Sans"/>
                <a:sym typeface="Open Sans"/>
              </a:rPr>
              <a:t>VAPAA KÄYTTÖ = CC0</a:t>
            </a:r>
            <a:endParaRPr sz="2400" b="1" dirty="0">
              <a:solidFill>
                <a:schemeClr val="lt1"/>
              </a:solid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12" name="Selite 1."/>
          <p:cNvSpPr txBox="1"/>
          <p:nvPr/>
        </p:nvSpPr>
        <p:spPr>
          <a:xfrm>
            <a:off x="4419600" y="681258"/>
            <a:ext cx="4545201" cy="1595775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Tekijä on luopunut kaikista oikeuksistaan. Materiaalia saa muokata, jalostaa, jakaa ja myydä ilman rajoitteita. Kerro</a:t>
            </a:r>
            <a:r>
              <a:rPr lang="fi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 tekijä </a:t>
            </a:r>
            <a:r>
              <a:rPr lang="fi" sz="20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ja</a:t>
            </a:r>
            <a:r>
              <a:rPr lang="fi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 sijainti</a:t>
            </a:r>
            <a:r>
              <a:rPr lang="fi" sz="20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, jos tiedät ne.</a:t>
            </a:r>
            <a:endParaRPr sz="2000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10" name="Alaotsikko 2."/>
          <p:cNvSpPr txBox="1"/>
          <p:nvPr/>
        </p:nvSpPr>
        <p:spPr>
          <a:xfrm>
            <a:off x="4419600" y="2382278"/>
            <a:ext cx="4545201" cy="565800"/>
          </a:xfrm>
          <a:prstGeom prst="rect">
            <a:avLst/>
          </a:prstGeom>
          <a:solidFill>
            <a:schemeClr val="tx1">
              <a:lumMod val="90000"/>
              <a:lumOff val="10000"/>
            </a:schemeClr>
          </a:solidFill>
          <a:ln w="127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400" b="1" dirty="0">
                <a:solidFill>
                  <a:schemeClr val="lt1"/>
                </a:solidFill>
                <a:latin typeface="+mn-lt"/>
                <a:ea typeface="Open Sans"/>
                <a:cs typeface="Open Sans"/>
                <a:sym typeface="Open Sans"/>
              </a:rPr>
              <a:t>NIMEÄ = CC BY 4.0</a:t>
            </a:r>
            <a:endParaRPr sz="2400" b="1" dirty="0">
              <a:solidFill>
                <a:schemeClr val="lt1"/>
              </a:solidFill>
              <a:latin typeface="+mn-lt"/>
              <a:ea typeface="Open Sans"/>
              <a:cs typeface="Open Sans"/>
              <a:sym typeface="Open Sans"/>
            </a:endParaRPr>
          </a:p>
        </p:txBody>
      </p:sp>
      <p:sp>
        <p:nvSpPr>
          <p:cNvPr id="113" name="Selite 2."/>
          <p:cNvSpPr txBox="1"/>
          <p:nvPr/>
        </p:nvSpPr>
        <p:spPr>
          <a:xfrm>
            <a:off x="4419600" y="2948090"/>
            <a:ext cx="4545201" cy="1540800"/>
          </a:xfrm>
          <a:prstGeom prst="rect">
            <a:avLst/>
          </a:prstGeom>
          <a:solidFill>
            <a:schemeClr val="bg1"/>
          </a:solidFill>
          <a:ln w="1270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i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Tekijän nimi</a:t>
            </a:r>
            <a:r>
              <a:rPr lang="fi" sz="20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 ja sisällön </a:t>
            </a:r>
            <a:r>
              <a:rPr lang="fi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CC-lisenssi</a:t>
            </a:r>
            <a:r>
              <a:rPr lang="fi" sz="20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 pitää mainita. Liitä myös </a:t>
            </a:r>
            <a:r>
              <a:rPr lang="fi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linkki alkuperäiseen</a:t>
            </a:r>
            <a:r>
              <a:rPr lang="fi" sz="20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 lähteeseen ja kerro, jos olet tehnyt </a:t>
            </a:r>
            <a:r>
              <a:rPr lang="fi" sz="20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muutoksia</a:t>
            </a:r>
            <a:r>
              <a:rPr lang="fi" sz="2000" dirty="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Open Sans"/>
                <a:cs typeface="Open Sans"/>
                <a:sym typeface="Open Sans"/>
              </a:rPr>
              <a:t>. </a:t>
            </a:r>
            <a:endParaRPr sz="2000" dirty="0">
              <a:solidFill>
                <a:schemeClr val="tx1">
                  <a:lumMod val="90000"/>
                  <a:lumOff val="10000"/>
                </a:schemeClr>
              </a:solidFill>
              <a:latin typeface="+mn-lt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Otsikko"/>
          <p:cNvSpPr txBox="1">
            <a:spLocks noGrp="1"/>
          </p:cNvSpPr>
          <p:nvPr>
            <p:ph type="title"/>
          </p:nvPr>
        </p:nvSpPr>
        <p:spPr>
          <a:xfrm>
            <a:off x="311400" y="78400"/>
            <a:ext cx="8521200" cy="1647300"/>
          </a:xfrm>
          <a:prstGeom prst="rect">
            <a:avLst/>
          </a:prstGeom>
        </p:spPr>
        <p:txBody>
          <a:bodyPr spcFirstLastPara="1" wrap="square" lIns="91425" tIns="90000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" sz="3200" b="0" dirty="0">
                <a:latin typeface="+mj-lt"/>
              </a:rPr>
              <a:t>Muista myös</a:t>
            </a:r>
            <a:r>
              <a:rPr lang="fi" sz="3200" dirty="0">
                <a:latin typeface="+mj-lt"/>
              </a:rPr>
              <a:t> vapaan käytön CC0-lisenssin</a:t>
            </a:r>
            <a:r>
              <a:rPr lang="fi" sz="3200" b="0" dirty="0">
                <a:latin typeface="+mj-lt"/>
              </a:rPr>
              <a:t> tai </a:t>
            </a:r>
            <a:endParaRPr sz="3200" b="0" dirty="0">
              <a:latin typeface="+mj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i" sz="3200" dirty="0">
                <a:latin typeface="+mj-lt"/>
              </a:rPr>
              <a:t>CC BY 4.0 -nimeämislisenssin </a:t>
            </a:r>
            <a:r>
              <a:rPr lang="fi" sz="3200" b="0" dirty="0">
                <a:latin typeface="+mj-lt"/>
              </a:rPr>
              <a:t>kohdalla seuraavat:</a:t>
            </a:r>
            <a:endParaRPr sz="3200" b="0" dirty="0">
              <a:latin typeface="+mj-lt"/>
            </a:endParaRPr>
          </a:p>
        </p:txBody>
      </p:sp>
      <p:sp>
        <p:nvSpPr>
          <p:cNvPr id="119" name="Teksti"/>
          <p:cNvSpPr txBox="1">
            <a:spLocks noGrp="1"/>
          </p:cNvSpPr>
          <p:nvPr>
            <p:ph type="body" idx="1"/>
          </p:nvPr>
        </p:nvSpPr>
        <p:spPr>
          <a:xfrm>
            <a:off x="311400" y="1558925"/>
            <a:ext cx="8523000" cy="30956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fi" sz="2400" dirty="0"/>
              <a:t>Tekstistä ei tule omaasi, jos kopioit sitä tai vaihdat vain hieman sanajärjestystä. Kerro aina rohkeasti omin sanoin.</a:t>
            </a:r>
            <a:endParaRPr sz="2400" dirty="0"/>
          </a:p>
          <a:p>
            <a:pPr marL="457200" lvl="0" indent="-3810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Char char="-"/>
            </a:pPr>
            <a:r>
              <a:rPr lang="fi" sz="2400" dirty="0"/>
              <a:t>Koulutyön lähteet pitää tuoda esille tekstissä ja lähdeluettelossa. Kirjoita lähteet heti ylös.</a:t>
            </a:r>
            <a:endParaRPr sz="2400" dirty="0"/>
          </a:p>
          <a:p>
            <a:pPr marL="457200" lvl="0" indent="-38100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400"/>
              <a:buChar char="-"/>
            </a:pPr>
            <a:r>
              <a:rPr lang="fi" sz="2400" dirty="0"/>
              <a:t>Mikäli tarvitset suoran lainauksen, muista käyttää lainausmerkkejä.</a:t>
            </a:r>
            <a:endParaRPr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34D2E3-D545-F94F-9789-F9DFCD5B85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fi" smtClean="0"/>
              <a:pPr algn="r"/>
              <a:t>8</a:t>
            </a:fld>
            <a:endParaRPr lang="fi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okkahuone_teema">
  <a:themeElements>
    <a:clrScheme name="Custom 1">
      <a:dk1>
        <a:srgbClr val="252629"/>
      </a:dk1>
      <a:lt1>
        <a:srgbClr val="FFFFFF"/>
      </a:lt1>
      <a:dk2>
        <a:srgbClr val="727272"/>
      </a:dk2>
      <a:lt2>
        <a:srgbClr val="E7E6E6"/>
      </a:lt2>
      <a:accent1>
        <a:srgbClr val="80358A"/>
      </a:accent1>
      <a:accent2>
        <a:srgbClr val="00A3AC"/>
      </a:accent2>
      <a:accent3>
        <a:srgbClr val="C1DEE9"/>
      </a:accent3>
      <a:accent4>
        <a:srgbClr val="FF1DC8"/>
      </a:accent4>
      <a:accent5>
        <a:srgbClr val="AFE9DA"/>
      </a:accent5>
      <a:accent6>
        <a:srgbClr val="F3EC79"/>
      </a:accent6>
      <a:hlink>
        <a:srgbClr val="425B92"/>
      </a:hlink>
      <a:folHlink>
        <a:srgbClr val="425B9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okkahuone_teema" id="{F9703E7A-D383-2445-BEBD-34729F052427}" vid="{559005BB-EAD3-1649-932F-80C26FB31B9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Luokkahuone_teema</Template>
  <TotalTime>294</TotalTime>
  <Words>532</Words>
  <Application>Microsoft Macintosh PowerPoint</Application>
  <PresentationFormat>On-screen Show (16:9)</PresentationFormat>
  <Paragraphs>88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Open Sans</vt:lpstr>
      <vt:lpstr>PT Sans Narrow</vt:lpstr>
      <vt:lpstr>Arial</vt:lpstr>
      <vt:lpstr>Luokkahuone_teema</vt:lpstr>
      <vt:lpstr>Tekijänoikeudet</vt:lpstr>
      <vt:lpstr>Tekijänoikeus suojaa materiaalia</vt:lpstr>
      <vt:lpstr>Vapaus tutustua, tutkia ja oppia</vt:lpstr>
      <vt:lpstr>Milloin on syytä kiinnittää erityistä huomiota materiaalin tekijänoikeusmerkintöihin?</vt:lpstr>
      <vt:lpstr>Millainen toiminta on luvallista tietolähteiden käyttöä?</vt:lpstr>
      <vt:lpstr>Tekijä voi antaa materiaaliinsa vapaan käyttöluvan lisenssillä.</vt:lpstr>
      <vt:lpstr>CreativeCommons eli CC</vt:lpstr>
      <vt:lpstr>Hyvin avoimia  CC-lisenssejä kannattaa hyödyntää.</vt:lpstr>
      <vt:lpstr>Muista myös vapaan käytön CC0-lisenssin tai  CC BY 4.0 -nimeämislisenssin kohdalla seuraavat:</vt:lpstr>
      <vt:lpstr>Lyhyt katsaus verkkosisältöjen käyttölupiin</vt:lpstr>
      <vt:lpstr>Etsi sivustolta hakupalkki.</vt:lpstr>
      <vt:lpstr>Kirjoita hakusanaksi lusikka.</vt:lpstr>
      <vt:lpstr>Ollaan tarkkana. Haetaan avointa,  monenlaiseen käyttöön soveltuvaa sisältöä.</vt:lpstr>
      <vt:lpstr>Etsi rajaa hakua -valikko ja avaa lisävalikko  sallitut käyttötavat.</vt:lpstr>
      <vt:lpstr>Hakutuloksia on vähemmän, mutta niitä voit käyttää, miten haluat.</vt:lpstr>
      <vt:lpstr>1. Etsi Finna.fi:stä “vapaan käytön” lisenssillä tai “saa muokata myös kaupalliseen käyttöön” –lisenssillä merkitty kuva sinun mielestäsi</vt:lpstr>
      <vt:lpstr>2. Etsi Finna.fi:stä “vapaan käytön” lisenssillä tai “saa muokata myös kaupalliseen käyttöön” –lisenssillä merkitty kuva sinun mielestäsi</vt:lpstr>
      <vt:lpstr>3. Etsi Finna.fi:stä “vapaan käytön” lisenssillä tai “saa muokata myös kaupalliseen käyttöön” –lisenssillä merkitty kuva sinun mielestäsi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Tekijänoikeudet</dc:title>
  <dc:subject/>
  <dc:creator>Peltonen, Riitta P</dc:creator>
  <cp:keywords/>
  <dc:description/>
  <cp:lastModifiedBy>Hynynen, Heidi E</cp:lastModifiedBy>
  <cp:revision>29</cp:revision>
  <dcterms:modified xsi:type="dcterms:W3CDTF">2020-01-07T13:19:31Z</dcterms:modified>
  <cp:category/>
</cp:coreProperties>
</file>